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66" r:id="rId5"/>
    <p:sldId id="588" r:id="rId6"/>
    <p:sldId id="589" r:id="rId7"/>
    <p:sldId id="559" r:id="rId8"/>
    <p:sldId id="590" r:id="rId9"/>
    <p:sldId id="591" r:id="rId10"/>
    <p:sldId id="592" r:id="rId11"/>
    <p:sldId id="593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F47"/>
    <a:srgbClr val="FFFFFF"/>
    <a:srgbClr val="FAFAFA"/>
    <a:srgbClr val="F6A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6"/>
          <c:y val="0.0156"/>
          <c:w val="0.6954"/>
          <c:h val="0.92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图片 475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9144806" cy="3955159"/>
          </a:xfrm>
          <a:prstGeom prst="rect">
            <a:avLst/>
          </a:prstGeom>
        </p:spPr>
      </p:pic>
      <p:pic>
        <p:nvPicPr>
          <p:cNvPr id="477" name="图片 476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575046" y="242848"/>
            <a:ext cx="5117022" cy="3491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8018" y="4294754"/>
            <a:ext cx="6607979" cy="1044675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 b="1">
                <a:ln w="3175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11729" y="5398125"/>
            <a:ext cx="4520556" cy="73463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73" name="梯形 472"/>
          <p:cNvSpPr/>
          <p:nvPr/>
        </p:nvSpPr>
        <p:spPr>
          <a:xfrm flipV="1">
            <a:off x="-1387" y="3955159"/>
            <a:ext cx="9144806" cy="108848"/>
          </a:xfrm>
          <a:prstGeom prst="trapezoid">
            <a:avLst>
              <a:gd name="adj" fmla="val 610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4" name="任意多边形 473"/>
          <p:cNvSpPr/>
          <p:nvPr/>
        </p:nvSpPr>
        <p:spPr>
          <a:xfrm>
            <a:off x="-397" y="0"/>
            <a:ext cx="9144410" cy="3947131"/>
          </a:xfrm>
          <a:custGeom>
            <a:avLst/>
            <a:gdLst>
              <a:gd name="connsiteX0" fmla="*/ 12192529 w 12192529"/>
              <a:gd name="connsiteY0" fmla="*/ 0 h 4290024"/>
              <a:gd name="connsiteX1" fmla="*/ 12192529 w 12192529"/>
              <a:gd name="connsiteY1" fmla="*/ 4290024 h 4290024"/>
              <a:gd name="connsiteX2" fmla="*/ 0 w 12192529"/>
              <a:gd name="connsiteY2" fmla="*/ 4290024 h 4290024"/>
              <a:gd name="connsiteX3" fmla="*/ 0 w 12192529"/>
              <a:gd name="connsiteY3" fmla="*/ 4283794 h 4290024"/>
              <a:gd name="connsiteX4" fmla="*/ 306540 w 12192529"/>
              <a:gd name="connsiteY4" fmla="*/ 4272904 h 4290024"/>
              <a:gd name="connsiteX5" fmla="*/ 4066487 w 12192529"/>
              <a:gd name="connsiteY5" fmla="*/ 3758529 h 4290024"/>
              <a:gd name="connsiteX6" fmla="*/ 12023472 w 12192529"/>
              <a:gd name="connsiteY6" fmla="*/ 142081 h 429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529" h="4290024">
                <a:moveTo>
                  <a:pt x="12192529" y="0"/>
                </a:moveTo>
                <a:lnTo>
                  <a:pt x="12192529" y="4290024"/>
                </a:lnTo>
                <a:lnTo>
                  <a:pt x="0" y="4290024"/>
                </a:lnTo>
                <a:lnTo>
                  <a:pt x="0" y="4283794"/>
                </a:lnTo>
                <a:lnTo>
                  <a:pt x="306540" y="4272904"/>
                </a:lnTo>
                <a:cubicBezTo>
                  <a:pt x="1516931" y="4212339"/>
                  <a:pt x="2780744" y="4043921"/>
                  <a:pt x="4066487" y="3758529"/>
                </a:cubicBezTo>
                <a:cubicBezTo>
                  <a:pt x="7280846" y="3045048"/>
                  <a:pt x="10061699" y="1727129"/>
                  <a:pt x="12023472" y="142081"/>
                </a:cubicBezTo>
                <a:close/>
              </a:path>
            </a:pathLst>
          </a:custGeom>
          <a:gradFill>
            <a:gsLst>
              <a:gs pos="100000">
                <a:srgbClr val="FCFCFC">
                  <a:alpha val="0"/>
                </a:srgbClr>
              </a:gs>
              <a:gs pos="0">
                <a:srgbClr val="FCFC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249679"/>
            <a:ext cx="2057403" cy="365126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5" y="6249679"/>
            <a:ext cx="3086105" cy="3651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60" y="6249679"/>
            <a:ext cx="2057403" cy="365126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9101" y="363601"/>
            <a:ext cx="7886712" cy="5810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390778"/>
            <a:ext cx="9144014" cy="24987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542068" y="4911172"/>
            <a:ext cx="4394651" cy="641911"/>
          </a:xfr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cxnSp>
        <p:nvCxnSpPr>
          <p:cNvPr id="9" name="直接连接符 8"/>
          <p:cNvCxnSpPr/>
          <p:nvPr/>
        </p:nvCxnSpPr>
        <p:spPr>
          <a:xfrm>
            <a:off x="3375229" y="3385671"/>
            <a:ext cx="5479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/>
          <a:srcRect b="790"/>
          <a:stretch>
            <a:fillRect/>
          </a:stretch>
        </p:blipFill>
        <p:spPr>
          <a:xfrm>
            <a:off x="383155" y="1881835"/>
            <a:ext cx="2416804" cy="300767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703" y="35692"/>
            <a:ext cx="1421608" cy="107632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42068" y="2790828"/>
            <a:ext cx="4394650" cy="1762128"/>
          </a:xfrm>
          <a:noFill/>
        </p:spPr>
        <p:txBody>
          <a:bodyPr lIns="0" anchor="ctr">
            <a:normAutofit/>
          </a:bodyPr>
          <a:lstStyle>
            <a:lvl1pPr algn="ctr">
              <a:lnSpc>
                <a:spcPct val="15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1" y="1825628"/>
            <a:ext cx="3886206" cy="43513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7" y="1825628"/>
            <a:ext cx="3886206" cy="43513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1" y="6295399"/>
            <a:ext cx="2057403" cy="365126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5" y="6295399"/>
            <a:ext cx="3086105" cy="3651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60" y="6295399"/>
            <a:ext cx="2057403" cy="365126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0302" y="162000"/>
            <a:ext cx="7509283" cy="108000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5"/>
            <a:ext cx="386834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9"/>
            <a:ext cx="3868346" cy="36845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5"/>
            <a:ext cx="388739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7" y="2505079"/>
            <a:ext cx="3887397" cy="36845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1" y="6295399"/>
            <a:ext cx="2057403" cy="365126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5" y="6295399"/>
            <a:ext cx="3086105" cy="3651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60" y="6295399"/>
            <a:ext cx="2057403" cy="365126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1387" y="0"/>
            <a:ext cx="9146193" cy="4064007"/>
            <a:chOff x="-1849" y="0"/>
            <a:chExt cx="12194906" cy="4064001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0" y="0"/>
              <a:ext cx="12193057" cy="395515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4766721" y="242848"/>
              <a:ext cx="6822686" cy="3491157"/>
            </a:xfrm>
            <a:prstGeom prst="rect">
              <a:avLst/>
            </a:prstGeom>
          </p:spPr>
        </p:pic>
        <p:sp>
          <p:nvSpPr>
            <p:cNvPr id="8" name="梯形 7"/>
            <p:cNvSpPr/>
            <p:nvPr userDrawn="1"/>
          </p:nvSpPr>
          <p:spPr>
            <a:xfrm flipV="1">
              <a:off x="-1849" y="3955153"/>
              <a:ext cx="12193057" cy="108848"/>
            </a:xfrm>
            <a:prstGeom prst="trapezoid">
              <a:avLst>
                <a:gd name="adj" fmla="val 610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 userDrawn="1"/>
          </p:nvSpPr>
          <p:spPr>
            <a:xfrm>
              <a:off x="-529" y="0"/>
              <a:ext cx="12192529" cy="3947125"/>
            </a:xfrm>
            <a:custGeom>
              <a:avLst/>
              <a:gdLst>
                <a:gd name="connsiteX0" fmla="*/ 12192529 w 12192529"/>
                <a:gd name="connsiteY0" fmla="*/ 0 h 4290024"/>
                <a:gd name="connsiteX1" fmla="*/ 12192529 w 12192529"/>
                <a:gd name="connsiteY1" fmla="*/ 4290024 h 4290024"/>
                <a:gd name="connsiteX2" fmla="*/ 0 w 12192529"/>
                <a:gd name="connsiteY2" fmla="*/ 4290024 h 4290024"/>
                <a:gd name="connsiteX3" fmla="*/ 0 w 12192529"/>
                <a:gd name="connsiteY3" fmla="*/ 4283794 h 4290024"/>
                <a:gd name="connsiteX4" fmla="*/ 306540 w 12192529"/>
                <a:gd name="connsiteY4" fmla="*/ 4272904 h 4290024"/>
                <a:gd name="connsiteX5" fmla="*/ 4066487 w 12192529"/>
                <a:gd name="connsiteY5" fmla="*/ 3758529 h 4290024"/>
                <a:gd name="connsiteX6" fmla="*/ 12023472 w 12192529"/>
                <a:gd name="connsiteY6" fmla="*/ 142081 h 429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529" h="4290024">
                  <a:moveTo>
                    <a:pt x="12192529" y="0"/>
                  </a:moveTo>
                  <a:lnTo>
                    <a:pt x="12192529" y="4290024"/>
                  </a:lnTo>
                  <a:lnTo>
                    <a:pt x="0" y="4290024"/>
                  </a:lnTo>
                  <a:lnTo>
                    <a:pt x="0" y="4283794"/>
                  </a:lnTo>
                  <a:lnTo>
                    <a:pt x="306540" y="4272904"/>
                  </a:lnTo>
                  <a:cubicBezTo>
                    <a:pt x="1516931" y="4212339"/>
                    <a:pt x="2780744" y="4043921"/>
                    <a:pt x="4066487" y="3758529"/>
                  </a:cubicBezTo>
                  <a:cubicBezTo>
                    <a:pt x="7280846" y="3045048"/>
                    <a:pt x="10061699" y="1727129"/>
                    <a:pt x="12023472" y="142081"/>
                  </a:cubicBezTo>
                  <a:close/>
                </a:path>
              </a:pathLst>
            </a:custGeom>
            <a:gradFill>
              <a:gsLst>
                <a:gs pos="100000">
                  <a:srgbClr val="FCFCFC">
                    <a:alpha val="0"/>
                  </a:srgbClr>
                </a:gs>
                <a:gs pos="0">
                  <a:srgbClr val="FCFCF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9002" y="4294806"/>
            <a:ext cx="6606910" cy="1044002"/>
          </a:xfrm>
          <a:noFill/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156" y="238125"/>
            <a:ext cx="1050133" cy="87630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0302" y="162000"/>
            <a:ext cx="7886713" cy="1080002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77501" y="1494002"/>
            <a:ext cx="2794504" cy="24912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07006" y="1494002"/>
            <a:ext cx="4468507" cy="2491204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07156" y="238125"/>
            <a:ext cx="1050133" cy="87630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258803" y="365126"/>
            <a:ext cx="1256559" cy="5811846"/>
          </a:xfrm>
        </p:spPr>
        <p:txBody>
          <a:bodyPr vert="eaVert"/>
          <a:lstStyle/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1" y="365126"/>
            <a:ext cx="6541087" cy="5811846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249679"/>
            <a:ext cx="2057403" cy="365126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5" y="6249679"/>
            <a:ext cx="3086105" cy="3651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60" y="6249679"/>
            <a:ext cx="2057403" cy="365126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533527"/>
            <a:ext cx="7886712" cy="4257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09465"/>
            <a:ext cx="2057403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5" y="6309465"/>
            <a:ext cx="3086105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60" y="6309465"/>
            <a:ext cx="2057403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84819" y="263525"/>
            <a:ext cx="7530543" cy="89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 rot="2744590">
            <a:off x="309563" y="455509"/>
            <a:ext cx="345207" cy="460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2744590">
            <a:off x="568139" y="455510"/>
            <a:ext cx="345207" cy="460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54990" y="4425315"/>
            <a:ext cx="8469630" cy="1132205"/>
          </a:xfrm>
        </p:spPr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营销文案如何助力品牌传播和转化</a:t>
            </a:r>
            <a:br>
              <a:rPr lang="zh-CN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让用户有更充足的理由作出选择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97955" y="5777230"/>
            <a:ext cx="212344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    </a:t>
            </a:r>
            <a:r>
              <a:rPr lang="zh-CN" altLang="en-US" sz="2400" b="1"/>
              <a:t>苏世</a:t>
            </a:r>
            <a:endParaRPr lang="zh-CN" altLang="en-US" sz="2400" b="1"/>
          </a:p>
          <a:p>
            <a:r>
              <a:rPr lang="en-US" altLang="zh-CN" sz="2400" b="1"/>
              <a:t>2016.2.28</a:t>
            </a:r>
            <a:endParaRPr lang="en-US" altLang="zh-CN" sz="2400" b="1"/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19" y="274320"/>
            <a:ext cx="7530543" cy="892176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一、产品文案解决的是什么问题？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-635" y="1037590"/>
            <a:ext cx="9134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321310" y="4975860"/>
            <a:ext cx="8286115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4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             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             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84885" y="5455920"/>
            <a:ext cx="675703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总结：</a:t>
            </a:r>
            <a:endParaRPr lang="zh-CN" altLang="en-US" sz="20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0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当设计产品和品牌时，不光要考虑“如何极致地提告性能”以及“如何提高用户体验”，更是要考虑“我的产品给用户带上了什么帽子？”</a:t>
            </a:r>
            <a:endParaRPr lang="zh-CN" altLang="en-US" sz="20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0255" y="1290320"/>
            <a:ext cx="568388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品牌传播的两大要点</a:t>
            </a:r>
            <a:r>
              <a:rPr lang="en-US" altLang="zh-CN" sz="2800" b="1"/>
              <a:t>:</a:t>
            </a:r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区分和识别</a:t>
            </a:r>
            <a:endParaRPr lang="zh-CN" altLang="en-US" sz="28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zh-CN" altLang="en-US" sz="28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8840" y="2114550"/>
            <a:ext cx="731647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好的产品文案需要策划，需要解决两个问题：</a:t>
            </a:r>
            <a:endParaRPr lang="zh-CN" altLang="en-US" sz="2400"/>
          </a:p>
          <a:p>
            <a:r>
              <a:rPr lang="en-US" altLang="zh-CN" sz="2400"/>
              <a:t>1</a:t>
            </a:r>
            <a:r>
              <a:rPr lang="zh-CN" altLang="en-US" sz="2400"/>
              <a:t>、我是谁？（我们自己对产品形象的理解和感知）</a:t>
            </a:r>
            <a:endParaRPr lang="zh-CN" altLang="en-US" sz="2400"/>
          </a:p>
          <a:p>
            <a:r>
              <a:rPr lang="en-US" altLang="zh-CN" sz="2400"/>
              <a:t>2</a:t>
            </a:r>
            <a:r>
              <a:rPr lang="zh-CN" altLang="en-US" sz="2400"/>
              <a:t>、用户是谁？为什么用户需要我？我们产品文案给用户提供了哪些身份识别和感知？（俗称帽子）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984885" y="3822065"/>
            <a:ext cx="5612765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案例举例：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、买车、买包晒朋友圈炫耀的案例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、高速上开保时捷的车用户心理问题（奔驰，宝马，保时捷，劳斯莱斯</a:t>
            </a:r>
            <a:r>
              <a:rPr lang="en-US" altLang="zh-CN"/>
              <a:t>‘</a:t>
            </a:r>
            <a:r>
              <a:rPr lang="zh-CN" altLang="en-US"/>
              <a:t>沃尔沃的不同身份标签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、吃完宵夜打包女友的案例（心理理解状态）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/>
              <a:t>二、产品文案所赋予的身份识别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6265" y="1968500"/>
            <a:ext cx="7950835" cy="227393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 sz="2800"/>
              <a:t>中秋月饼送礼、春节送礼的社会价值属性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月饼的产品功能属性之外的社会价值属性：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你送礼的贵重程度代表别人在你心目中重要的程度。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6265" y="3334385"/>
            <a:ext cx="7404100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尿不湿大力宣传：解放呵护妈妈的双手</a:t>
            </a:r>
            <a:endParaRPr lang="zh-CN" altLang="en-US" sz="2400"/>
          </a:p>
          <a:p>
            <a:r>
              <a:rPr lang="zh-CN" altLang="en-US" sz="2400"/>
              <a:t>用户心理识别感知：</a:t>
            </a:r>
            <a:r>
              <a:rPr lang="zh-CN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我是个？</a:t>
            </a:r>
            <a:endParaRPr lang="zh-CN" altLang="en-US" sz="24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24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400"/>
              <a:t>零度可乐”大力宣传“无糖和减肥”</a:t>
            </a:r>
            <a:endParaRPr lang="zh-CN" altLang="en-US" sz="2400"/>
          </a:p>
          <a:p>
            <a:r>
              <a:rPr lang="zh-CN" altLang="en-US" sz="2400"/>
              <a:t>用户心理识别感知</a:t>
            </a:r>
            <a:r>
              <a:rPr lang="zh-CN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“我是个？”</a:t>
            </a:r>
            <a:r>
              <a:rPr lang="zh-CN" altLang="en-US" sz="2400"/>
              <a:t>。（无糖更健康）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743585" y="1303020"/>
            <a:ext cx="610235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产品功能属性</a:t>
            </a:r>
            <a:r>
              <a:rPr lang="en-US" altLang="zh-CN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VS</a:t>
            </a:r>
            <a:r>
              <a:rPr lang="zh-CN" altLang="en-US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产品社会价值属性</a:t>
            </a:r>
            <a:endParaRPr lang="zh-CN" altLang="en-US" sz="28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3585" y="5400675"/>
            <a:ext cx="7005320" cy="7010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总结：如果产品没有给用户带上正确的的身份识别（帽子），即使产品体验很好，也往往难以销售。</a:t>
            </a:r>
            <a:endParaRPr lang="zh-CN" altLang="en-US" sz="20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三、</a:t>
            </a:r>
            <a:r>
              <a:rPr lang="zh-CN" altLang="en-US">
                <a:sym typeface="+mn-ea"/>
              </a:rPr>
              <a:t>产品文案所赋予的身份识别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820" y="1156335"/>
            <a:ext cx="7809865" cy="5170805"/>
          </a:xfrm>
        </p:spPr>
        <p:txBody>
          <a:bodyPr>
            <a:normAutofit fontScale="90000" lnSpcReduction="10000"/>
          </a:bodyPr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吸烟有害健康！（产品功能）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用户心理感知和身份识别：？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新文案身份识别策划设计：？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小米手机文案：为发烧而生！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用户心理感知和身份识别：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我是？</a:t>
            </a:r>
            <a:endParaRPr lang="zh-CN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0" indent="0">
              <a:buNone/>
            </a:pPr>
            <a:endParaRPr lang="zh-CN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百事可乐文案：年轻无极限！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用户心理感知和身份识别：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我是？</a:t>
            </a:r>
            <a:endParaRPr lang="zh-CN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0" indent="0">
              <a:buNone/>
            </a:pPr>
            <a:endParaRPr lang="zh-CN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0" indent="0">
              <a:buNone/>
            </a:pP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总结：很多时候，我们的目标用户没有接受我们的产品、善意的礼物甚至某个“解决方案”，并不是因为它们本身不够好，而是因为你没有给他们提供一个好的“帽子”—正面促进帮助他们进行身份识别。</a:t>
            </a:r>
            <a:endParaRPr lang="zh-CN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四、身份识别的四个维度</a:t>
            </a:r>
            <a:endParaRPr lang="zh-CN" altLang="en-US" sz="36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298575" y="1276350"/>
          <a:ext cx="63500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文本框 5"/>
          <p:cNvSpPr txBox="1"/>
          <p:nvPr/>
        </p:nvSpPr>
        <p:spPr>
          <a:xfrm rot="17580000">
            <a:off x="2582545" y="1564640"/>
            <a:ext cx="338518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社会维度</a:t>
            </a:r>
            <a:endParaRPr lang="zh-CN" altLang="en-US" sz="2800">
              <a:ln w="10160">
                <a:solidFill>
                  <a:schemeClr val="accent5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 rot="3420000">
            <a:off x="4890770" y="2411730"/>
            <a:ext cx="22015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>
                    <a:lumMod val="85000"/>
                  </a:schemeClr>
                </a:solidFill>
              </a:rPr>
              <a:t>个性维度</a:t>
            </a:r>
            <a:endParaRPr lang="zh-CN" altLang="en-US" sz="2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 rot="3240000">
            <a:off x="3250565" y="4526915"/>
            <a:ext cx="21907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85000"/>
                  </a:schemeClr>
                </a:solidFill>
              </a:rPr>
              <a:t>集体维度</a:t>
            </a:r>
            <a:endParaRPr lang="zh-CN" altLang="en-US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 rot="18420000">
            <a:off x="5052695" y="3756025"/>
            <a:ext cx="224599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>
                    <a:lumMod val="95000"/>
                  </a:schemeClr>
                </a:solidFill>
              </a:rPr>
              <a:t>关系维度</a:t>
            </a:r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7835" y="1692910"/>
            <a:ext cx="2421255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社会维度</a:t>
            </a:r>
            <a:endParaRPr lang="zh-CN" altLang="en-US" sz="32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个性维度</a:t>
            </a:r>
            <a:endParaRPr lang="zh-CN" altLang="en-US" sz="32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集体维度</a:t>
            </a:r>
            <a:endParaRPr lang="zh-CN" altLang="en-US" sz="32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关系维度</a:t>
            </a:r>
            <a:endParaRPr lang="zh-CN" altLang="en-US" sz="32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/>
              <a:t>五、社会维度的身份识别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/>
              <a:t>社会维度识别是被用的最多的—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让某个产品成为社会角色（比如权力金钱等）的象征。</a:t>
            </a:r>
            <a:endParaRPr lang="zh-CN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/>
              <a:t>名车、名表、名包、美女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LV</a:t>
            </a:r>
            <a:r>
              <a:rPr lang="zh-CN" altLang="en-US"/>
              <a:t>、苹果、豪华车牌号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比如“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虎皮</a:t>
            </a:r>
            <a:r>
              <a:rPr lang="zh-CN" altLang="en-US"/>
              <a:t>”是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权力的“帽子”</a:t>
            </a:r>
            <a:r>
              <a:rPr lang="zh-CN" altLang="en-US"/>
              <a:t>，土匪山大王坐的永远是虎皮而不是羊皮（即使羊毛更佳细腻柔软，功能性上坐着更舒服）。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总结：不同的社会角色往往需要不同的“帽子”进行身份识别，这也意味着你的各种营销文案和策略需要跟着改变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七、</a:t>
            </a:r>
            <a:r>
              <a:rPr lang="zh-CN" altLang="en-US" sz="3600"/>
              <a:t>个性维度的身份识别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3285" y="1993265"/>
            <a:ext cx="8171815" cy="4509135"/>
          </a:xfrm>
        </p:spPr>
        <p:txBody>
          <a:bodyPr>
            <a:normAutofit lnSpcReduction="10000"/>
          </a:bodyPr>
          <a:p>
            <a:r>
              <a:rPr lang="zh-CN" altLang="en-US"/>
              <a:t>苹果当年Think Different广告，也是给人这样一顶帽子：“我用了这个产品，说明我崇尚与众不同”。</a:t>
            </a:r>
            <a:endParaRPr lang="zh-CN" altLang="en-US"/>
          </a:p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小米手机之前，使用国产手机往往是“没钱”的象征，很多人宁愿接受更差的配置，也要买个三星诺基亚。但是为什么后来一些有钱人，也以“抢到一个699元的红米”而自豪呢？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小米进行了“身份识别的转变”，通过定位“为发烧而生”，让手机象征的维度不再是“社会维度”（象征是否有钱），而是个性维度（象征个人性格和喜好）。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我用小米不是因为我没钱（社会维度），而是因为我是发烧友（个性维度）</a:t>
            </a:r>
            <a:endParaRPr lang="zh-CN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>
                <a:ln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锤子手机</a:t>
            </a:r>
            <a:r>
              <a:rPr lang="en-US" altLang="zh-CN">
                <a:ln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——</a:t>
            </a:r>
            <a:r>
              <a:rPr lang="zh-CN" altLang="en-US">
                <a:ln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追求情怀。（个性维度）</a:t>
            </a:r>
            <a:endParaRPr lang="zh-CN" altLang="en-US">
              <a:ln/>
              <a:solidFill>
                <a:schemeClr val="tx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>
                <a:ln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凡客诚品</a:t>
            </a:r>
            <a:r>
              <a:rPr lang="en-US" altLang="zh-CN">
                <a:ln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——</a:t>
            </a:r>
            <a:r>
              <a:rPr lang="zh-CN" altLang="en-US">
                <a:ln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简单自我。（个性维度）</a:t>
            </a:r>
            <a:endParaRPr lang="zh-CN" altLang="en-US">
              <a:ln/>
              <a:solidFill>
                <a:schemeClr val="tx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9160" y="1155700"/>
            <a:ext cx="684657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一个产品不光能是“社会地位”的象征，还能是一个人“个性”的象征。</a:t>
            </a:r>
            <a:r>
              <a:rPr lang="zh-CN" altLang="en-US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因为人对于一切相似自己的东西几乎都有着天然的喜好。</a:t>
            </a:r>
            <a:endParaRPr lang="zh-CN" altLang="en-US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/>
              <a:t>八、集体维度的身份识别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7870" y="2223770"/>
            <a:ext cx="7777480" cy="3567430"/>
          </a:xfrm>
        </p:spPr>
        <p:txBody>
          <a:bodyPr/>
          <a:p>
            <a:r>
              <a:rPr lang="zh-CN" altLang="en-US" sz="2800"/>
              <a:t>比如“爱国经济”使用购买国货</a:t>
            </a:r>
            <a:endParaRPr lang="zh-CN" altLang="en-US" sz="2800"/>
          </a:p>
          <a:p>
            <a:r>
              <a:rPr lang="zh-CN" altLang="en-US" sz="2800"/>
              <a:t>比如“地域标签”好客山东</a:t>
            </a:r>
            <a:endParaRPr lang="zh-CN" altLang="en-US" sz="2800"/>
          </a:p>
          <a:p>
            <a:r>
              <a:rPr lang="zh-CN" altLang="en-US" sz="2800"/>
              <a:t>比如“校友经济”</a:t>
            </a:r>
            <a:endParaRPr lang="zh-CN" altLang="en-US" sz="2800"/>
          </a:p>
          <a:p>
            <a:r>
              <a:rPr lang="zh-CN" altLang="en-US" sz="2800"/>
              <a:t>比如</a:t>
            </a:r>
            <a:r>
              <a:rPr lang="en-US" altLang="zh-CN" sz="2800"/>
              <a:t>“</a:t>
            </a:r>
            <a:r>
              <a:rPr lang="zh-CN" altLang="en-US" sz="2800"/>
              <a:t>老兵经济</a:t>
            </a:r>
            <a:r>
              <a:rPr lang="en-US" altLang="zh-CN" sz="2800"/>
              <a:t>”</a:t>
            </a:r>
            <a:endParaRPr lang="en-US" altLang="zh-CN" sz="2800"/>
          </a:p>
          <a:p>
            <a:endParaRPr lang="en-US" altLang="zh-CN" sz="3200"/>
          </a:p>
          <a:p>
            <a:r>
              <a:rPr lang="zh-CN" altLang="en-US" sz="2800"/>
              <a:t>圈子，是一种身份的识别。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895985" y="1203960"/>
            <a:ext cx="742759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1"/>
                </a:solidFill>
              </a:rPr>
              <a:t>人经常把自己放到一个集体中，然后用这个集体的某种共性来表现自己的形象（人性归属的需要）</a:t>
            </a:r>
            <a:endParaRPr lang="zh-CN" alt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/>
              <a:t>九、关系维度的识别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7075" y="1955165"/>
            <a:ext cx="7995920" cy="4443730"/>
          </a:xfrm>
        </p:spPr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例如有人喜欢拿关系来界定自己，甚至很多人的微信头像都是2个人（意思是我的角色是“某人的朋友”）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如果一个产品能够成为某种关系的象征，那么消费者就会在任何需要强化该关系的时候而实用这个产品。</a:t>
            </a:r>
            <a:endParaRPr lang="zh-CN" altLang="en-US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比如钻石、玫瑰成为爱情的象征，当你需要强化该关系时，你往往需要这样的产品（比如情人节送玫瑰）。而一个女孩如果情人节收到了玫瑰，她就拥有了这顶关系的帽子—“我在被爱”。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脑白金通过大量的广告轰炸而成为“孝敬爸妈”的关系象征，所以你脑中不停地响起这句话“孝敬爸妈，脑！白！金！”</a:t>
            </a:r>
            <a:endParaRPr lang="zh-CN" altLang="en-US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5045" y="1040765"/>
            <a:ext cx="713168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作为一个人，你不光是一个社会角色（比如中产阶级）、一个个体角色（比如热爱韩剧的人）、一个集体角色（比如一个中国人），还是一个关系角色—你是某人的朋友、恋人、子女、父母、亲戚等。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89"/>
  <p:tag name="KSO_WM_UNIT_TYPE" val="a"/>
  <p:tag name="KSO_WM_UNIT_INDEX" val="1"/>
  <p:tag name="KSO_WM_UNIT_ID" val="custom160189_1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p="http://schemas.openxmlformats.org/presentationml/2006/main">
  <p:tag name="KSO_WM_TEMPLATE_THUMBS_INDEX" val="1、4、8、12、20、22、24、25"/>
  <p:tag name="KSO_WM_TEMPLATE_CATEGORY" val="custom"/>
  <p:tag name="KSO_WM_TEMPLATE_INDEX" val="160189"/>
  <p:tag name="KSO_WM_TAG_VERSION" val="1.0"/>
  <p:tag name="KSO_WM_SLIDE_ID" val="custom160189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向天歌稻壳儿模板23XIN - 副本">
  <a:themeElements>
    <a:clrScheme name="自定义 12">
      <a:dk1>
        <a:srgbClr val="4B4B4B"/>
      </a:dk1>
      <a:lt1>
        <a:srgbClr val="FFFFFF"/>
      </a:lt1>
      <a:dk2>
        <a:srgbClr val="4B4B4B"/>
      </a:dk2>
      <a:lt2>
        <a:srgbClr val="FFFFFF"/>
      </a:lt2>
      <a:accent1>
        <a:srgbClr val="F27F47"/>
      </a:accent1>
      <a:accent2>
        <a:srgbClr val="F6AE3D"/>
      </a:accent2>
      <a:accent3>
        <a:srgbClr val="C1272D"/>
      </a:accent3>
      <a:accent4>
        <a:srgbClr val="A15963"/>
      </a:accent4>
      <a:accent5>
        <a:srgbClr val="7C849C"/>
      </a:accent5>
      <a:accent6>
        <a:srgbClr val="75A38B"/>
      </a:accent6>
      <a:hlink>
        <a:srgbClr val="D93F60"/>
      </a:hlink>
      <a:folHlink>
        <a:srgbClr val="BABD91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1735</Words>
  <Application>WPS 演示</Application>
  <PresentationFormat>宽屏</PresentationFormat>
  <Paragraphs>112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黑体</vt:lpstr>
      <vt:lpstr>微软雅黑</vt:lpstr>
      <vt:lpstr>Calibri</vt:lpstr>
      <vt:lpstr>楷体</vt:lpstr>
      <vt:lpstr>Wingdings</vt:lpstr>
      <vt:lpstr>向天歌稻壳儿模板23XIN - 副本</vt:lpstr>
      <vt:lpstr>如何做好个人品牌微信号 ——让粉丝了解你</vt:lpstr>
      <vt:lpstr>一、如何做好个人品牌微信号</vt:lpstr>
      <vt:lpstr>PowerPoint 演示文稿</vt:lpstr>
      <vt:lpstr>PowerPoint 演示文稿</vt:lpstr>
      <vt:lpstr>一、如何做好品牌微信号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45</cp:revision>
  <dcterms:created xsi:type="dcterms:W3CDTF">2015-05-05T08:02:00Z</dcterms:created>
  <dcterms:modified xsi:type="dcterms:W3CDTF">2017-03-01T00:58:14Z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2052-10.1.0.6255</vt:lpwstr>
  </property>
</Properties>
</file>